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0DA1F-157F-4AD1-B2B7-CF8052FD1E79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C9DB72A-6DBA-445C-9A5B-F45B8333F5BA}">
      <dgm:prSet phldrT="[Текст]" custT="1"/>
      <dgm:spPr/>
      <dgm:t>
        <a:bodyPr/>
        <a:lstStyle/>
        <a:p>
          <a:pPr algn="ctr"/>
          <a:r>
            <a:rPr lang="ru-RU" sz="1200" b="0" smtClean="0">
              <a:solidFill>
                <a:schemeClr val="tx1"/>
              </a:solidFill>
            </a:rPr>
            <a:t>1. </a:t>
          </a:r>
          <a:r>
            <a:rPr lang="ru-RU" sz="1200" smtClean="0">
              <a:solidFill>
                <a:schemeClr val="tx1"/>
              </a:solidFill>
            </a:rPr>
            <a:t>«Мозговой штурм» (формирование темы исследования</a:t>
          </a:r>
          <a:endParaRPr lang="ru-RU" sz="1200">
            <a:solidFill>
              <a:schemeClr val="tx1"/>
            </a:solidFill>
          </a:endParaRPr>
        </a:p>
      </dgm:t>
    </dgm:pt>
    <dgm:pt modelId="{DFBD1D5A-023A-4C5F-B037-506E04C59B60}" type="parTrans" cxnId="{560BE0DD-5FBA-4212-8F36-99AFBAEE5948}">
      <dgm:prSet/>
      <dgm:spPr/>
      <dgm:t>
        <a:bodyPr/>
        <a:lstStyle/>
        <a:p>
          <a:endParaRPr lang="ru-RU"/>
        </a:p>
      </dgm:t>
    </dgm:pt>
    <dgm:pt modelId="{88ED05AE-4742-4385-87D0-44AD662C0F46}" type="sibTrans" cxnId="{560BE0DD-5FBA-4212-8F36-99AFBAEE5948}">
      <dgm:prSet/>
      <dgm:spPr/>
      <dgm:t>
        <a:bodyPr/>
        <a:lstStyle/>
        <a:p>
          <a:endParaRPr lang="ru-RU"/>
        </a:p>
      </dgm:t>
    </dgm:pt>
    <dgm:pt modelId="{5E93049C-874B-4B61-AE0D-43538C3DD62A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2. Обсуждение планируемой работы для формирования целей</a:t>
          </a:r>
          <a:endParaRPr lang="ru-RU" sz="1200">
            <a:solidFill>
              <a:schemeClr val="tx1"/>
            </a:solidFill>
          </a:endParaRPr>
        </a:p>
      </dgm:t>
    </dgm:pt>
    <dgm:pt modelId="{14ADDC20-87C4-416C-A2C7-BC8CAA8E614A}" type="parTrans" cxnId="{620776E2-5217-4E21-899C-D4EF2BBA19AD}">
      <dgm:prSet/>
      <dgm:spPr/>
      <dgm:t>
        <a:bodyPr/>
        <a:lstStyle/>
        <a:p>
          <a:endParaRPr lang="ru-RU"/>
        </a:p>
      </dgm:t>
    </dgm:pt>
    <dgm:pt modelId="{6E055EDF-F520-4D67-829E-C16ACC76C21D}" type="sibTrans" cxnId="{620776E2-5217-4E21-899C-D4EF2BBA19AD}">
      <dgm:prSet/>
      <dgm:spPr/>
      <dgm:t>
        <a:bodyPr/>
        <a:lstStyle/>
        <a:p>
          <a:endParaRPr lang="ru-RU"/>
        </a:p>
      </dgm:t>
    </dgm:pt>
    <dgm:pt modelId="{E4125DA6-B216-43DB-ABB4-DEF361BBDFCE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3. Знакомство с литературой и сбор необходимых данных по теме</a:t>
          </a:r>
          <a:endParaRPr lang="ru-RU" sz="1200">
            <a:solidFill>
              <a:schemeClr val="tx1"/>
            </a:solidFill>
          </a:endParaRPr>
        </a:p>
      </dgm:t>
    </dgm:pt>
    <dgm:pt modelId="{EDEEBE70-2B30-4273-A524-53DF95AF00C0}" type="parTrans" cxnId="{7305CD15-98ED-4E4B-86E2-D979A616257B}">
      <dgm:prSet/>
      <dgm:spPr/>
      <dgm:t>
        <a:bodyPr/>
        <a:lstStyle/>
        <a:p>
          <a:endParaRPr lang="ru-RU"/>
        </a:p>
      </dgm:t>
    </dgm:pt>
    <dgm:pt modelId="{2FE3CF31-B0BB-41C5-9E9F-143581F4B247}" type="sibTrans" cxnId="{7305CD15-98ED-4E4B-86E2-D979A616257B}">
      <dgm:prSet/>
      <dgm:spPr/>
      <dgm:t>
        <a:bodyPr/>
        <a:lstStyle/>
        <a:p>
          <a:endParaRPr lang="ru-RU"/>
        </a:p>
      </dgm:t>
    </dgm:pt>
    <dgm:pt modelId="{7F9F3E99-C6CA-4D6F-B696-17493E9530C9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4. Подготовка иллюстраций  для альбома</a:t>
          </a:r>
          <a:endParaRPr lang="ru-RU" sz="1200">
            <a:solidFill>
              <a:schemeClr val="tx1"/>
            </a:solidFill>
          </a:endParaRPr>
        </a:p>
      </dgm:t>
    </dgm:pt>
    <dgm:pt modelId="{896015AF-7B9B-4340-B3EF-9A13FE1CB2B5}" type="parTrans" cxnId="{70FF9884-3FF9-43C6-8216-A74217C67BBF}">
      <dgm:prSet/>
      <dgm:spPr/>
      <dgm:t>
        <a:bodyPr/>
        <a:lstStyle/>
        <a:p>
          <a:endParaRPr lang="ru-RU"/>
        </a:p>
      </dgm:t>
    </dgm:pt>
    <dgm:pt modelId="{43A7DCFE-3807-405E-BACD-CD3A2A2E4D1B}" type="sibTrans" cxnId="{70FF9884-3FF9-43C6-8216-A74217C67BBF}">
      <dgm:prSet/>
      <dgm:spPr/>
      <dgm:t>
        <a:bodyPr/>
        <a:lstStyle/>
        <a:p>
          <a:endParaRPr lang="ru-RU"/>
        </a:p>
      </dgm:t>
    </dgm:pt>
    <dgm:pt modelId="{7F1425E9-78FD-4186-8C21-42EE7515C84A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5.Обсуждение результата выполнения проекта</a:t>
          </a:r>
          <a:endParaRPr lang="ru-RU" sz="1200">
            <a:solidFill>
              <a:schemeClr val="tx1"/>
            </a:solidFill>
          </a:endParaRPr>
        </a:p>
      </dgm:t>
    </dgm:pt>
    <dgm:pt modelId="{03533612-733B-4501-AE2A-8075289390B8}" type="parTrans" cxnId="{9835D03B-C453-430A-B7C0-78E5AE881A17}">
      <dgm:prSet/>
      <dgm:spPr/>
      <dgm:t>
        <a:bodyPr/>
        <a:lstStyle/>
        <a:p>
          <a:endParaRPr lang="ru-RU"/>
        </a:p>
      </dgm:t>
    </dgm:pt>
    <dgm:pt modelId="{C3E715BB-4127-4D71-BCCD-AA9B3A47C414}" type="sibTrans" cxnId="{9835D03B-C453-430A-B7C0-78E5AE881A17}">
      <dgm:prSet/>
      <dgm:spPr/>
      <dgm:t>
        <a:bodyPr/>
        <a:lstStyle/>
        <a:p>
          <a:endParaRPr lang="ru-RU"/>
        </a:p>
      </dgm:t>
    </dgm:pt>
    <dgm:pt modelId="{A043A56A-AD25-4966-9DE1-346B24298349}" type="pres">
      <dgm:prSet presAssocID="{DB40DA1F-157F-4AD1-B2B7-CF8052FD1E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E15F7E-6231-414A-8F7E-5F7FF472241D}" type="pres">
      <dgm:prSet presAssocID="{3C9DB72A-6DBA-445C-9A5B-F45B8333F5BA}" presName="node" presStyleLbl="node1" presStyleIdx="0" presStyleCnt="5" custScaleX="126745" custScaleY="134518" custRadScaleRad="85950" custRadScaleInc="31585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CEC973CC-8B25-41F3-985E-C6BBC30702D5}" type="pres">
      <dgm:prSet presAssocID="{3C9DB72A-6DBA-445C-9A5B-F45B8333F5BA}" presName="spNode" presStyleCnt="0"/>
      <dgm:spPr/>
    </dgm:pt>
    <dgm:pt modelId="{78AF8975-5599-4619-95AA-E852B6F0808D}" type="pres">
      <dgm:prSet presAssocID="{88ED05AE-4742-4385-87D0-44AD662C0F4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F6F64BA8-FADC-46EF-B4C7-2FE26EF77116}" type="pres">
      <dgm:prSet presAssocID="{5E93049C-874B-4B61-AE0D-43538C3DD62A}" presName="node" presStyleLbl="node1" presStyleIdx="1" presStyleCnt="5" custScaleX="119130" custScaleY="135377" custRadScaleRad="97804" custRadScaleInc="33799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5ABA0765-0C1F-46E8-8641-1FBF6085225E}" type="pres">
      <dgm:prSet presAssocID="{5E93049C-874B-4B61-AE0D-43538C3DD62A}" presName="spNode" presStyleCnt="0"/>
      <dgm:spPr/>
    </dgm:pt>
    <dgm:pt modelId="{1124B9AD-51F7-44E9-BB74-878A728F1FEF}" type="pres">
      <dgm:prSet presAssocID="{6E055EDF-F520-4D67-829E-C16ACC76C21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93E4BFCB-64D8-4FCE-832E-6558EAEEC7C6}" type="pres">
      <dgm:prSet presAssocID="{E4125DA6-B216-43DB-ABB4-DEF361BBDFCE}" presName="node" presStyleLbl="node1" presStyleIdx="2" presStyleCnt="5" custScaleX="123461" custScaleY="143483" custRadScaleRad="89961" custRadScaleInc="11981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45DE4C17-BBC9-4956-9873-0B7982E9FBB0}" type="pres">
      <dgm:prSet presAssocID="{E4125DA6-B216-43DB-ABB4-DEF361BBDFCE}" presName="spNode" presStyleCnt="0"/>
      <dgm:spPr/>
    </dgm:pt>
    <dgm:pt modelId="{E350E51C-EA1E-4FF4-B9FE-63F1A48BE505}" type="pres">
      <dgm:prSet presAssocID="{2FE3CF31-B0BB-41C5-9E9F-143581F4B24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730CD75B-EEF0-472C-B432-120F7A4BC8CA}" type="pres">
      <dgm:prSet presAssocID="{7F9F3E99-C6CA-4D6F-B696-17493E9530C9}" presName="node" presStyleLbl="node1" presStyleIdx="3" presStyleCnt="5" custScaleX="126682" custScaleY="102607" custRadScaleRad="97983" custRadScaleInc="98018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53A910DB-2F96-4489-83E8-1B947FABFE3F}" type="pres">
      <dgm:prSet presAssocID="{7F9F3E99-C6CA-4D6F-B696-17493E9530C9}" presName="spNode" presStyleCnt="0"/>
      <dgm:spPr/>
    </dgm:pt>
    <dgm:pt modelId="{66D145CB-7BA5-40B2-ABDB-5EDDD3EC42B5}" type="pres">
      <dgm:prSet presAssocID="{43A7DCFE-3807-405E-BACD-CD3A2A2E4D1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3029E2A7-0ED6-4BCD-A388-25FA9785DEEA}" type="pres">
      <dgm:prSet presAssocID="{7F1425E9-78FD-4186-8C21-42EE7515C84A}" presName="node" presStyleLbl="node1" presStyleIdx="4" presStyleCnt="5" custScaleX="130861" custScaleY="122538" custRadScaleRad="110779" custRadScaleInc="17362">
        <dgm:presLayoutVars>
          <dgm:bulletEnabled val="1"/>
        </dgm:presLayoutVars>
      </dgm:prSet>
      <dgm:spPr>
        <a:prstGeom prst="cloudCallout">
          <a:avLst/>
        </a:prstGeom>
      </dgm:spPr>
      <dgm:t>
        <a:bodyPr/>
        <a:lstStyle/>
        <a:p>
          <a:endParaRPr lang="ru-RU"/>
        </a:p>
      </dgm:t>
    </dgm:pt>
    <dgm:pt modelId="{F685AD59-0C29-41AE-8AEA-D7C9E4368A33}" type="pres">
      <dgm:prSet presAssocID="{7F1425E9-78FD-4186-8C21-42EE7515C84A}" presName="spNode" presStyleCnt="0"/>
      <dgm:spPr/>
    </dgm:pt>
    <dgm:pt modelId="{71F863BC-02DB-41E5-9935-AD0C87AC50D4}" type="pres">
      <dgm:prSet presAssocID="{C3E715BB-4127-4D71-BCCD-AA9B3A47C41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5E41608-690E-4959-AE11-05317C94CE31}" type="presOf" srcId="{C3E715BB-4127-4D71-BCCD-AA9B3A47C414}" destId="{71F863BC-02DB-41E5-9935-AD0C87AC50D4}" srcOrd="0" destOrd="0" presId="urn:microsoft.com/office/officeart/2005/8/layout/cycle6"/>
    <dgm:cxn modelId="{5EE036A0-C812-4900-94C1-6AD456DBCBFF}" type="presOf" srcId="{7F1425E9-78FD-4186-8C21-42EE7515C84A}" destId="{3029E2A7-0ED6-4BCD-A388-25FA9785DEEA}" srcOrd="0" destOrd="0" presId="urn:microsoft.com/office/officeart/2005/8/layout/cycle6"/>
    <dgm:cxn modelId="{8E4EAC14-55D4-4BBD-846E-CBB8821634BB}" type="presOf" srcId="{88ED05AE-4742-4385-87D0-44AD662C0F46}" destId="{78AF8975-5599-4619-95AA-E852B6F0808D}" srcOrd="0" destOrd="0" presId="urn:microsoft.com/office/officeart/2005/8/layout/cycle6"/>
    <dgm:cxn modelId="{963677A2-129D-485B-B439-611B8F00CFC2}" type="presOf" srcId="{43A7DCFE-3807-405E-BACD-CD3A2A2E4D1B}" destId="{66D145CB-7BA5-40B2-ABDB-5EDDD3EC42B5}" srcOrd="0" destOrd="0" presId="urn:microsoft.com/office/officeart/2005/8/layout/cycle6"/>
    <dgm:cxn modelId="{6147C413-34DA-445F-B12A-44CF343F80F4}" type="presOf" srcId="{6E055EDF-F520-4D67-829E-C16ACC76C21D}" destId="{1124B9AD-51F7-44E9-BB74-878A728F1FEF}" srcOrd="0" destOrd="0" presId="urn:microsoft.com/office/officeart/2005/8/layout/cycle6"/>
    <dgm:cxn modelId="{560BE0DD-5FBA-4212-8F36-99AFBAEE5948}" srcId="{DB40DA1F-157F-4AD1-B2B7-CF8052FD1E79}" destId="{3C9DB72A-6DBA-445C-9A5B-F45B8333F5BA}" srcOrd="0" destOrd="0" parTransId="{DFBD1D5A-023A-4C5F-B037-506E04C59B60}" sibTransId="{88ED05AE-4742-4385-87D0-44AD662C0F46}"/>
    <dgm:cxn modelId="{6A8B677A-F158-4A4B-984B-6A77B20B2189}" type="presOf" srcId="{3C9DB72A-6DBA-445C-9A5B-F45B8333F5BA}" destId="{9AE15F7E-6231-414A-8F7E-5F7FF472241D}" srcOrd="0" destOrd="0" presId="urn:microsoft.com/office/officeart/2005/8/layout/cycle6"/>
    <dgm:cxn modelId="{7305CD15-98ED-4E4B-86E2-D979A616257B}" srcId="{DB40DA1F-157F-4AD1-B2B7-CF8052FD1E79}" destId="{E4125DA6-B216-43DB-ABB4-DEF361BBDFCE}" srcOrd="2" destOrd="0" parTransId="{EDEEBE70-2B30-4273-A524-53DF95AF00C0}" sibTransId="{2FE3CF31-B0BB-41C5-9E9F-143581F4B247}"/>
    <dgm:cxn modelId="{620776E2-5217-4E21-899C-D4EF2BBA19AD}" srcId="{DB40DA1F-157F-4AD1-B2B7-CF8052FD1E79}" destId="{5E93049C-874B-4B61-AE0D-43538C3DD62A}" srcOrd="1" destOrd="0" parTransId="{14ADDC20-87C4-416C-A2C7-BC8CAA8E614A}" sibTransId="{6E055EDF-F520-4D67-829E-C16ACC76C21D}"/>
    <dgm:cxn modelId="{B0047A64-3FAB-4651-9BAC-BB9EAECBE95E}" type="presOf" srcId="{5E93049C-874B-4B61-AE0D-43538C3DD62A}" destId="{F6F64BA8-FADC-46EF-B4C7-2FE26EF77116}" srcOrd="0" destOrd="0" presId="urn:microsoft.com/office/officeart/2005/8/layout/cycle6"/>
    <dgm:cxn modelId="{BE0B04EC-5A79-48EA-838E-7DBD6A40D5BF}" type="presOf" srcId="{DB40DA1F-157F-4AD1-B2B7-CF8052FD1E79}" destId="{A043A56A-AD25-4966-9DE1-346B24298349}" srcOrd="0" destOrd="0" presId="urn:microsoft.com/office/officeart/2005/8/layout/cycle6"/>
    <dgm:cxn modelId="{C9EC1591-D625-47B1-BFEC-727E637B8A66}" type="presOf" srcId="{2FE3CF31-B0BB-41C5-9E9F-143581F4B247}" destId="{E350E51C-EA1E-4FF4-B9FE-63F1A48BE505}" srcOrd="0" destOrd="0" presId="urn:microsoft.com/office/officeart/2005/8/layout/cycle6"/>
    <dgm:cxn modelId="{3FBAD8C6-A3A7-434B-BC3A-D7D494032C91}" type="presOf" srcId="{E4125DA6-B216-43DB-ABB4-DEF361BBDFCE}" destId="{93E4BFCB-64D8-4FCE-832E-6558EAEEC7C6}" srcOrd="0" destOrd="0" presId="urn:microsoft.com/office/officeart/2005/8/layout/cycle6"/>
    <dgm:cxn modelId="{9835D03B-C453-430A-B7C0-78E5AE881A17}" srcId="{DB40DA1F-157F-4AD1-B2B7-CF8052FD1E79}" destId="{7F1425E9-78FD-4186-8C21-42EE7515C84A}" srcOrd="4" destOrd="0" parTransId="{03533612-733B-4501-AE2A-8075289390B8}" sibTransId="{C3E715BB-4127-4D71-BCCD-AA9B3A47C414}"/>
    <dgm:cxn modelId="{99CD6B06-C7D0-44CD-9D91-3E4240AC1CBD}" type="presOf" srcId="{7F9F3E99-C6CA-4D6F-B696-17493E9530C9}" destId="{730CD75B-EEF0-472C-B432-120F7A4BC8CA}" srcOrd="0" destOrd="0" presId="urn:microsoft.com/office/officeart/2005/8/layout/cycle6"/>
    <dgm:cxn modelId="{70FF9884-3FF9-43C6-8216-A74217C67BBF}" srcId="{DB40DA1F-157F-4AD1-B2B7-CF8052FD1E79}" destId="{7F9F3E99-C6CA-4D6F-B696-17493E9530C9}" srcOrd="3" destOrd="0" parTransId="{896015AF-7B9B-4340-B3EF-9A13FE1CB2B5}" sibTransId="{43A7DCFE-3807-405E-BACD-CD3A2A2E4D1B}"/>
    <dgm:cxn modelId="{05EE01CB-A79A-479D-A47A-C5B021E6E92C}" type="presParOf" srcId="{A043A56A-AD25-4966-9DE1-346B24298349}" destId="{9AE15F7E-6231-414A-8F7E-5F7FF472241D}" srcOrd="0" destOrd="0" presId="urn:microsoft.com/office/officeart/2005/8/layout/cycle6"/>
    <dgm:cxn modelId="{BCDDEC37-1EF1-404D-A641-F6985D9B5682}" type="presParOf" srcId="{A043A56A-AD25-4966-9DE1-346B24298349}" destId="{CEC973CC-8B25-41F3-985E-C6BBC30702D5}" srcOrd="1" destOrd="0" presId="urn:microsoft.com/office/officeart/2005/8/layout/cycle6"/>
    <dgm:cxn modelId="{6598BD1E-832B-4BA0-97AE-105EDEF61334}" type="presParOf" srcId="{A043A56A-AD25-4966-9DE1-346B24298349}" destId="{78AF8975-5599-4619-95AA-E852B6F0808D}" srcOrd="2" destOrd="0" presId="urn:microsoft.com/office/officeart/2005/8/layout/cycle6"/>
    <dgm:cxn modelId="{1BB37443-FB50-4CDD-ACBA-1BDAEF163871}" type="presParOf" srcId="{A043A56A-AD25-4966-9DE1-346B24298349}" destId="{F6F64BA8-FADC-46EF-B4C7-2FE26EF77116}" srcOrd="3" destOrd="0" presId="urn:microsoft.com/office/officeart/2005/8/layout/cycle6"/>
    <dgm:cxn modelId="{C321020F-A79F-4C74-8644-62A034F746C8}" type="presParOf" srcId="{A043A56A-AD25-4966-9DE1-346B24298349}" destId="{5ABA0765-0C1F-46E8-8641-1FBF6085225E}" srcOrd="4" destOrd="0" presId="urn:microsoft.com/office/officeart/2005/8/layout/cycle6"/>
    <dgm:cxn modelId="{602B9BB4-A7AF-4E24-AD88-30AC27288131}" type="presParOf" srcId="{A043A56A-AD25-4966-9DE1-346B24298349}" destId="{1124B9AD-51F7-44E9-BB74-878A728F1FEF}" srcOrd="5" destOrd="0" presId="urn:microsoft.com/office/officeart/2005/8/layout/cycle6"/>
    <dgm:cxn modelId="{381D2AA9-54AA-4908-B67C-810B2B5FB3E4}" type="presParOf" srcId="{A043A56A-AD25-4966-9DE1-346B24298349}" destId="{93E4BFCB-64D8-4FCE-832E-6558EAEEC7C6}" srcOrd="6" destOrd="0" presId="urn:microsoft.com/office/officeart/2005/8/layout/cycle6"/>
    <dgm:cxn modelId="{BBDE7A6B-3819-458E-8E9D-E8D8421F5FC8}" type="presParOf" srcId="{A043A56A-AD25-4966-9DE1-346B24298349}" destId="{45DE4C17-BBC9-4956-9873-0B7982E9FBB0}" srcOrd="7" destOrd="0" presId="urn:microsoft.com/office/officeart/2005/8/layout/cycle6"/>
    <dgm:cxn modelId="{D5AD881B-70D1-4E21-A729-2699E33B5840}" type="presParOf" srcId="{A043A56A-AD25-4966-9DE1-346B24298349}" destId="{E350E51C-EA1E-4FF4-B9FE-63F1A48BE505}" srcOrd="8" destOrd="0" presId="urn:microsoft.com/office/officeart/2005/8/layout/cycle6"/>
    <dgm:cxn modelId="{416B3511-922A-48CF-83B1-2ABFC6266308}" type="presParOf" srcId="{A043A56A-AD25-4966-9DE1-346B24298349}" destId="{730CD75B-EEF0-472C-B432-120F7A4BC8CA}" srcOrd="9" destOrd="0" presId="urn:microsoft.com/office/officeart/2005/8/layout/cycle6"/>
    <dgm:cxn modelId="{1FECAEB8-A393-4F22-8D5D-9CC90D328514}" type="presParOf" srcId="{A043A56A-AD25-4966-9DE1-346B24298349}" destId="{53A910DB-2F96-4489-83E8-1B947FABFE3F}" srcOrd="10" destOrd="0" presId="urn:microsoft.com/office/officeart/2005/8/layout/cycle6"/>
    <dgm:cxn modelId="{D2234044-8E5C-4CDA-96D3-FD390B6D68D7}" type="presParOf" srcId="{A043A56A-AD25-4966-9DE1-346B24298349}" destId="{66D145CB-7BA5-40B2-ABDB-5EDDD3EC42B5}" srcOrd="11" destOrd="0" presId="urn:microsoft.com/office/officeart/2005/8/layout/cycle6"/>
    <dgm:cxn modelId="{C0950F82-F97F-4477-9C20-F6ED101D6FF4}" type="presParOf" srcId="{A043A56A-AD25-4966-9DE1-346B24298349}" destId="{3029E2A7-0ED6-4BCD-A388-25FA9785DEEA}" srcOrd="12" destOrd="0" presId="urn:microsoft.com/office/officeart/2005/8/layout/cycle6"/>
    <dgm:cxn modelId="{62535D12-148F-47A6-8E85-F8C5BD7BB800}" type="presParOf" srcId="{A043A56A-AD25-4966-9DE1-346B24298349}" destId="{F685AD59-0C29-41AE-8AEA-D7C9E4368A33}" srcOrd="13" destOrd="0" presId="urn:microsoft.com/office/officeart/2005/8/layout/cycle6"/>
    <dgm:cxn modelId="{AEA353BD-3051-4023-853A-AA2CA4FF92C9}" type="presParOf" srcId="{A043A56A-AD25-4966-9DE1-346B24298349}" destId="{71F863BC-02DB-41E5-9935-AD0C87AC50D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E15F7E-6231-414A-8F7E-5F7FF472241D}">
      <dsp:nvSpPr>
        <dsp:cNvPr id="0" name=""/>
        <dsp:cNvSpPr/>
      </dsp:nvSpPr>
      <dsp:spPr>
        <a:xfrm>
          <a:off x="2160241" y="126017"/>
          <a:ext cx="1797077" cy="1239737"/>
        </a:xfrm>
        <a:prstGeom prst="cloud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smtClean="0">
              <a:solidFill>
                <a:schemeClr val="tx1"/>
              </a:solidFill>
            </a:rPr>
            <a:t>1. </a:t>
          </a:r>
          <a:r>
            <a:rPr lang="ru-RU" sz="1200" kern="1200" smtClean="0">
              <a:solidFill>
                <a:schemeClr val="tx1"/>
              </a:solidFill>
            </a:rPr>
            <a:t>«Мозговой штурм» (формирование темы исследования</a:t>
          </a:r>
          <a:endParaRPr lang="ru-RU" sz="1200" kern="1200">
            <a:solidFill>
              <a:schemeClr val="tx1"/>
            </a:solidFill>
          </a:endParaRPr>
        </a:p>
      </dsp:txBody>
      <dsp:txXfrm>
        <a:off x="2160241" y="126017"/>
        <a:ext cx="1797077" cy="1239737"/>
      </dsp:txXfrm>
    </dsp:sp>
    <dsp:sp modelId="{78AF8975-5599-4619-95AA-E852B6F0808D}">
      <dsp:nvSpPr>
        <dsp:cNvPr id="0" name=""/>
        <dsp:cNvSpPr/>
      </dsp:nvSpPr>
      <dsp:spPr>
        <a:xfrm>
          <a:off x="1571872" y="1101830"/>
          <a:ext cx="3684609" cy="3684609"/>
        </a:xfrm>
        <a:custGeom>
          <a:avLst/>
          <a:gdLst/>
          <a:ahLst/>
          <a:cxnLst/>
          <a:rect l="0" t="0" r="0" b="0"/>
          <a:pathLst>
            <a:path>
              <a:moveTo>
                <a:pt x="2390004" y="83295"/>
              </a:moveTo>
              <a:arcTo wR="1842304" hR="1842304" stAng="17237696" swAng="87510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64BA8-FADC-46EF-B4C7-2FE26EF77116}">
      <dsp:nvSpPr>
        <dsp:cNvPr id="0" name=""/>
        <dsp:cNvSpPr/>
      </dsp:nvSpPr>
      <dsp:spPr>
        <a:xfrm>
          <a:off x="3780421" y="1382256"/>
          <a:ext cx="1689106" cy="1247654"/>
        </a:xfrm>
        <a:prstGeom prst="cloudCallou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2. Обсуждение планируемой работы для формирования целей</a:t>
          </a:r>
          <a:endParaRPr lang="ru-RU" sz="1200" kern="1200">
            <a:solidFill>
              <a:schemeClr val="tx1"/>
            </a:solidFill>
          </a:endParaRPr>
        </a:p>
      </dsp:txBody>
      <dsp:txXfrm>
        <a:off x="3780421" y="1382256"/>
        <a:ext cx="1689106" cy="1247654"/>
      </dsp:txXfrm>
    </dsp:sp>
    <dsp:sp modelId="{1124B9AD-51F7-44E9-BB74-878A728F1FEF}">
      <dsp:nvSpPr>
        <dsp:cNvPr id="0" name=""/>
        <dsp:cNvSpPr/>
      </dsp:nvSpPr>
      <dsp:spPr>
        <a:xfrm>
          <a:off x="1137418" y="-43122"/>
          <a:ext cx="3684609" cy="3684609"/>
        </a:xfrm>
        <a:custGeom>
          <a:avLst/>
          <a:gdLst/>
          <a:ahLst/>
          <a:cxnLst/>
          <a:rect l="0" t="0" r="0" b="0"/>
          <a:pathLst>
            <a:path>
              <a:moveTo>
                <a:pt x="3484416" y="2677502"/>
              </a:moveTo>
              <a:arcTo wR="1842304" hR="1842304" stAng="1617507" swAng="919381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4BFCB-64D8-4FCE-832E-6558EAEEC7C6}">
      <dsp:nvSpPr>
        <dsp:cNvPr id="0" name=""/>
        <dsp:cNvSpPr/>
      </dsp:nvSpPr>
      <dsp:spPr>
        <a:xfrm>
          <a:off x="2880317" y="3042338"/>
          <a:ext cx="1750514" cy="1322360"/>
        </a:xfrm>
        <a:prstGeom prst="cloud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3. Знакомство с литературой и сбор необходимых данных по теме</a:t>
          </a:r>
          <a:endParaRPr lang="ru-RU" sz="1200" kern="1200">
            <a:solidFill>
              <a:schemeClr val="tx1"/>
            </a:solidFill>
          </a:endParaRPr>
        </a:p>
      </dsp:txBody>
      <dsp:txXfrm>
        <a:off x="2880317" y="3042338"/>
        <a:ext cx="1750514" cy="1322360"/>
      </dsp:txXfrm>
    </dsp:sp>
    <dsp:sp modelId="{E350E51C-EA1E-4FF4-B9FE-63F1A48BE505}">
      <dsp:nvSpPr>
        <dsp:cNvPr id="0" name=""/>
        <dsp:cNvSpPr/>
      </dsp:nvSpPr>
      <dsp:spPr>
        <a:xfrm>
          <a:off x="830902" y="299654"/>
          <a:ext cx="3684609" cy="3684609"/>
        </a:xfrm>
        <a:custGeom>
          <a:avLst/>
          <a:gdLst/>
          <a:ahLst/>
          <a:cxnLst/>
          <a:rect l="0" t="0" r="0" b="0"/>
          <a:pathLst>
            <a:path>
              <a:moveTo>
                <a:pt x="2037344" y="3674256"/>
              </a:moveTo>
              <a:arcTo wR="1842304" hR="1842304" stAng="5035371" swAng="2263634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CD75B-EEF0-472C-B432-120F7A4BC8CA}">
      <dsp:nvSpPr>
        <dsp:cNvPr id="0" name=""/>
        <dsp:cNvSpPr/>
      </dsp:nvSpPr>
      <dsp:spPr>
        <a:xfrm>
          <a:off x="396047" y="2758208"/>
          <a:ext cx="1796184" cy="945640"/>
        </a:xfrm>
        <a:prstGeom prst="cloudCallou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4. Подготовка иллюстраций  для альбома</a:t>
          </a:r>
          <a:endParaRPr lang="ru-RU" sz="1200" kern="1200">
            <a:solidFill>
              <a:schemeClr val="tx1"/>
            </a:solidFill>
          </a:endParaRPr>
        </a:p>
      </dsp:txBody>
      <dsp:txXfrm>
        <a:off x="396047" y="2758208"/>
        <a:ext cx="1796184" cy="945640"/>
      </dsp:txXfrm>
    </dsp:sp>
    <dsp:sp modelId="{66D145CB-7BA5-40B2-ABDB-5EDDD3EC42B5}">
      <dsp:nvSpPr>
        <dsp:cNvPr id="0" name=""/>
        <dsp:cNvSpPr/>
      </dsp:nvSpPr>
      <dsp:spPr>
        <a:xfrm>
          <a:off x="776699" y="-126369"/>
          <a:ext cx="3684609" cy="3684609"/>
        </a:xfrm>
        <a:custGeom>
          <a:avLst/>
          <a:gdLst/>
          <a:ahLst/>
          <a:cxnLst/>
          <a:rect l="0" t="0" r="0" b="0"/>
          <a:pathLst>
            <a:path>
              <a:moveTo>
                <a:pt x="319191" y="2878747"/>
              </a:moveTo>
              <a:arcTo wR="1842304" hR="1842304" stAng="8745938" swAng="1299575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9E2A7-0ED6-4BCD-A388-25FA9785DEEA}">
      <dsp:nvSpPr>
        <dsp:cNvPr id="0" name=""/>
        <dsp:cNvSpPr/>
      </dsp:nvSpPr>
      <dsp:spPr>
        <a:xfrm>
          <a:off x="32133" y="980806"/>
          <a:ext cx="1855436" cy="1129327"/>
        </a:xfrm>
        <a:prstGeom prst="cloud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5.Обсуждение результата выполнения проекта</a:t>
          </a:r>
          <a:endParaRPr lang="ru-RU" sz="1200" kern="1200">
            <a:solidFill>
              <a:schemeClr val="tx1"/>
            </a:solidFill>
          </a:endParaRPr>
        </a:p>
      </dsp:txBody>
      <dsp:txXfrm>
        <a:off x="32133" y="980806"/>
        <a:ext cx="1855436" cy="1129327"/>
      </dsp:txXfrm>
    </dsp:sp>
    <dsp:sp modelId="{71F863BC-02DB-41E5-9935-AD0C87AC50D4}">
      <dsp:nvSpPr>
        <dsp:cNvPr id="0" name=""/>
        <dsp:cNvSpPr/>
      </dsp:nvSpPr>
      <dsp:spPr>
        <a:xfrm>
          <a:off x="79897" y="874679"/>
          <a:ext cx="3684609" cy="3684609"/>
        </a:xfrm>
        <a:custGeom>
          <a:avLst/>
          <a:gdLst/>
          <a:ahLst/>
          <a:cxnLst/>
          <a:rect l="0" t="0" r="0" b="0"/>
          <a:pathLst>
            <a:path>
              <a:moveTo>
                <a:pt x="1234147" y="103273"/>
              </a:moveTo>
              <a:arcTo wR="1842304" hR="1842304" stAng="15043484" swAng="1585913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06495c79d57a80e07b70d32b8d31f443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489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0425"/>
            <a:ext cx="7560840" cy="1470025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latin typeface="BatangChe" pitchFamily="49" charset="-127"/>
                <a:ea typeface="BatangChe" pitchFamily="49" charset="-127"/>
              </a:rPr>
              <a:t>Проект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>«В мире театров Новосибирска»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352928" cy="5443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Информационные ресурсы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91680" y="1988840"/>
            <a:ext cx="5472608" cy="413732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smtClean="0"/>
              <a:t>Список использованной литературы.</a:t>
            </a:r>
            <a:endParaRPr lang="ru-RU" smtClean="0"/>
          </a:p>
          <a:p>
            <a:pPr marL="457200" indent="-457200">
              <a:buAutoNum type="arabicPeriod"/>
            </a:pPr>
            <a:r>
              <a:rPr lang="ru-RU" sz="2500" smtClean="0"/>
              <a:t>Интернет ресурс.</a:t>
            </a:r>
          </a:p>
          <a:p>
            <a:pPr marL="457200" indent="-457200">
              <a:buAutoNum type="arabicPeriod"/>
            </a:pPr>
            <a:r>
              <a:rPr lang="ru-RU" sz="2500" smtClean="0"/>
              <a:t>Калинина Г. Давайте устроим театр! Домашний театр как средство воспитания. – М.: Лепта-Книга, 2007.</a:t>
            </a:r>
          </a:p>
          <a:p>
            <a:pPr marL="457200" indent="-457200">
              <a:buAutoNum type="arabicPeriod"/>
            </a:pPr>
            <a:r>
              <a:rPr lang="ru-RU" sz="2500" smtClean="0"/>
              <a:t>Гончарова О.В. и др. Театральная палитра: Программа художественно-эстетического воспитания. – М.: ТЦ Сфера,2010.</a:t>
            </a:r>
          </a:p>
          <a:p>
            <a:pPr marL="457200" indent="-457200">
              <a:buAutoNum type="arabicPeriod"/>
            </a:pPr>
            <a:r>
              <a:rPr lang="ru-RU" sz="2500" smtClean="0"/>
              <a:t>Чурилова Э. Т. Методика и организация театральной деятельности дошкольников и младших школьников. — М., 2001</a:t>
            </a:r>
          </a:p>
          <a:p>
            <a:pPr marL="457200" indent="-457200">
              <a:buAutoNum type="arabicPeriod"/>
            </a:pPr>
            <a:r>
              <a:rPr lang="ru-RU" sz="2500" smtClean="0"/>
              <a:t>Петрова Т.И., Сергеева Е.Л., Петрова Е.С. Театрализованные игры в детском саду. - М.: Школьная пресса, 2000.</a:t>
            </a:r>
          </a:p>
          <a:p>
            <a:pPr marL="457200" indent="-457200">
              <a:buAutoNum type="arabicPeriod"/>
            </a:pPr>
            <a:r>
              <a:rPr lang="ru-RU" sz="2500" smtClean="0"/>
              <a:t>Толченов О.А. Сценарии игровых и театрализованных представлений для детей разного возраста: Нескучалия. - М.:ВЛАДОС, 2001.</a:t>
            </a:r>
          </a:p>
          <a:p>
            <a:pPr marL="457200" indent="-457200">
              <a:buAutoNum type="arabicPeriod"/>
            </a:pPr>
            <a:r>
              <a:rPr lang="ru-RU" sz="2500" smtClean="0"/>
              <a:t>Лебедев Ю.А. и др. Сказка как источник творчества детей /Пособие для педагогов дошкольных учреждений/. - М.: ВЛАДОС, 2001.</a:t>
            </a:r>
          </a:p>
          <a:p>
            <a:pPr marL="457200" indent="-457200">
              <a:buAutoNum type="arabicPeriod"/>
            </a:pPr>
            <a:r>
              <a:rPr lang="ru-RU" sz="2500" smtClean="0"/>
              <a:t>Березкин В. И. Искусство оформления спектакля. — М. 1986.</a:t>
            </a:r>
          </a:p>
          <a:p>
            <a:pPr marL="457200" indent="-457200">
              <a:buAutoNum type="arabicPeriod"/>
            </a:pPr>
            <a:r>
              <a:rPr lang="ru-RU" sz="2500" smtClean="0"/>
              <a:t>Побединская Л. А. Праздник для детей. — М., 2000.</a:t>
            </a:r>
          </a:p>
          <a:p>
            <a:pPr marL="457200" indent="-457200">
              <a:buAutoNum type="arabicPeriod"/>
            </a:pPr>
            <a:r>
              <a:rPr lang="ru-RU" sz="2500" smtClean="0"/>
              <a:t>Маханева М.Д. Театрализованные занятия в детском саду. - М.: ТЦ Сфера, 2001.</a:t>
            </a:r>
          </a:p>
          <a:p>
            <a:pPr marL="457200" indent="-457200">
              <a:buAutoNum type="arabicPeriod"/>
            </a:pPr>
            <a:r>
              <a:rPr lang="ru-RU" sz="2500" smtClean="0"/>
              <a:t>ымалов Э. Бумажный кукольный театр. - М.: Мнемозина, 1995.</a:t>
            </a:r>
          </a:p>
          <a:p>
            <a:pPr indent="11113">
              <a:buNone/>
            </a:pPr>
            <a:endParaRPr lang="ru-RU" smtClean="0"/>
          </a:p>
          <a:p>
            <a:pPr indent="11113"/>
            <a:endParaRPr lang="ru-RU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0070C0"/>
                </a:solidFill>
              </a:rPr>
              <a:t>Благодарю за внимание!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2050" name="Picture 2" descr="C:\Users\User\Desktop\61530548_1279115377_0_1ffc2_4a5b1e78_X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8"/>
            <a:ext cx="6984776" cy="4980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78898478_0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33452">
            <a:off x="2184901" y="485086"/>
            <a:ext cx="4798696" cy="72894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smtClean="0">
                <a:solidFill>
                  <a:schemeClr val="accent2"/>
                </a:solidFill>
              </a:rPr>
              <a:t>Тема проекта:</a:t>
            </a:r>
            <a:r>
              <a:rPr lang="ru-RU" smtClean="0"/>
              <a:t/>
            </a:r>
            <a:br>
              <a:rPr lang="ru-RU" smtClean="0"/>
            </a:br>
            <a:r>
              <a:rPr lang="ru-RU" i="1" smtClean="0">
                <a:solidFill>
                  <a:srgbClr val="00B050"/>
                </a:solidFill>
              </a:rPr>
              <a:t>Мой Новосибирск – моя Родина</a:t>
            </a:r>
            <a:endParaRPr lang="ru-RU" i="1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3429000"/>
            <a:ext cx="5112568" cy="1440160"/>
          </a:xfr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i="1" smtClean="0">
                <a:solidFill>
                  <a:srgbClr val="C00000"/>
                </a:solidFill>
              </a:rPr>
              <a:t>Творческое название проекта:</a:t>
            </a:r>
            <a:endParaRPr lang="ru-RU" b="1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smtClean="0"/>
              <a:t> </a:t>
            </a:r>
            <a:r>
              <a:rPr lang="ru-RU" sz="2400" b="1" i="1" smtClean="0">
                <a:solidFill>
                  <a:srgbClr val="00B050"/>
                </a:solidFill>
              </a:rPr>
              <a:t>«В мире театров Новосибирска»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8892480" cy="558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mtClean="0"/>
              <a:t>Основополагающий вопрос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10801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z="1600" smtClean="0"/>
              <a:t>          </a:t>
            </a:r>
          </a:p>
          <a:p>
            <a:endParaRPr lang="ru-RU" sz="16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42088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smtClean="0"/>
          </a:p>
          <a:p>
            <a:endParaRPr lang="ru-RU" sz="2400" smtClean="0"/>
          </a:p>
          <a:p>
            <a:pPr lvl="5">
              <a:buFont typeface="Wingdings" pitchFamily="2" charset="2"/>
              <a:buChar char="v"/>
            </a:pPr>
            <a:r>
              <a:rPr lang="ru-RU" sz="2400" smtClean="0"/>
              <a:t>      Зачем вообще нужен театр?</a:t>
            </a:r>
          </a:p>
          <a:p>
            <a:endParaRPr lang="ru-RU" sz="2400" smtClean="0"/>
          </a:p>
          <a:p>
            <a:pPr algn="ctr">
              <a:buFont typeface="Wingdings" pitchFamily="2" charset="2"/>
              <a:buChar char="v"/>
            </a:pPr>
            <a:r>
              <a:rPr lang="ru-RU" sz="2400" smtClean="0"/>
              <a:t>    Какое значение имеет театр</a:t>
            </a:r>
          </a:p>
          <a:p>
            <a:pPr algn="ctr"/>
            <a:r>
              <a:rPr lang="ru-RU" sz="2400" smtClean="0"/>
              <a:t>               в истории развития нашего города?</a:t>
            </a:r>
          </a:p>
          <a:p>
            <a:endParaRPr lang="ru-RU" smtClean="0"/>
          </a:p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72816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mtClean="0"/>
          </a:p>
          <a:p>
            <a:r>
              <a:rPr lang="ru-RU" sz="2000" b="1" smtClean="0">
                <a:solidFill>
                  <a:srgbClr val="7030A0"/>
                </a:solidFill>
              </a:rPr>
              <a:t>Н.В. Гоголь: «Театр - это такая кафедра, с которой можно много сказать миру.»</a:t>
            </a:r>
          </a:p>
          <a:p>
            <a:endParaRPr lang="ru-RU" smtClean="0"/>
          </a:p>
          <a:p>
            <a:endParaRPr lang="ru-RU" smtClean="0"/>
          </a:p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085184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mtClean="0"/>
              <a:t> </a:t>
            </a:r>
            <a:r>
              <a:rPr lang="ru-RU" sz="2000" b="1" smtClean="0">
                <a:solidFill>
                  <a:srgbClr val="7030A0"/>
                </a:solidFill>
              </a:rPr>
              <a:t>В. Шекспир: «Весь мир - театр, а люди в нем актеры»…</a:t>
            </a:r>
            <a:endParaRPr lang="ru-RU" sz="2000" b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200" b="1" smtClean="0"/>
              <a:t>Образовательные области: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ru-RU" sz="1800" smtClean="0"/>
              <a:t>Художественно – эстетическое развитие, социально – коммуникативное развитие, речевое развитие,познавательное развитие.</a:t>
            </a:r>
            <a:endParaRPr lang="ru-RU" sz="18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844824"/>
            <a:ext cx="5184576" cy="424847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b="1" smtClean="0"/>
              <a:t>Участники проекта</a:t>
            </a:r>
            <a:r>
              <a:rPr lang="ru-RU" sz="8000" smtClean="0"/>
              <a:t>: дети подготоаительной группы № 10 МКДОУ  № 488</a:t>
            </a:r>
          </a:p>
          <a:p>
            <a:pPr>
              <a:buNone/>
            </a:pPr>
            <a:r>
              <a:rPr lang="ru-RU" sz="8000" b="1" smtClean="0"/>
              <a:t>Методическая цель проекта</a:t>
            </a:r>
            <a:r>
              <a:rPr lang="ru-RU" sz="6400" smtClean="0"/>
              <a:t>: </a:t>
            </a:r>
            <a:r>
              <a:rPr lang="ru-RU" sz="5600" smtClean="0"/>
              <a:t>познакомить детей с основными театрами родного города, дать представление о видах театральных постановок,  способствовать пробуждению в их сознании патриотических чувств и культуры общения, посредством включения в образовательный и воспитательный процесс методов театральной педагогики.</a:t>
            </a:r>
            <a:endParaRPr lang="ru-RU" sz="8000" smtClean="0"/>
          </a:p>
          <a:p>
            <a:pPr lvl="0"/>
            <a:r>
              <a:rPr lang="ru-RU" sz="8000" b="1" smtClean="0"/>
              <a:t>Дидактические задачи проекта</a:t>
            </a:r>
            <a:r>
              <a:rPr lang="ru-RU" sz="5600" b="1" smtClean="0"/>
              <a:t>: </a:t>
            </a:r>
            <a:r>
              <a:rPr lang="ru-RU" sz="5600" smtClean="0"/>
              <a:t>Формировать интерес к театральному искусству; интерес к профессиям взрослых;</a:t>
            </a:r>
          </a:p>
          <a:p>
            <a:pPr lvl="0"/>
            <a:r>
              <a:rPr lang="ru-RU" sz="5600" smtClean="0"/>
              <a:t> Способствовать развитию эмоционально – образного мышления.</a:t>
            </a:r>
          </a:p>
          <a:p>
            <a:pPr lvl="0"/>
            <a:r>
              <a:rPr lang="ru-RU" sz="5600" smtClean="0"/>
              <a:t> Формирование правил поведения в общественных местах, соблюдение этикета.</a:t>
            </a:r>
          </a:p>
          <a:p>
            <a:pPr lvl="0"/>
            <a:r>
              <a:rPr lang="ru-RU" sz="5600" smtClean="0"/>
              <a:t>Расширять знания детей о жизни театров родного города через организацию самостоятельной экспери­ментальной деятельности;</a:t>
            </a:r>
          </a:p>
          <a:p>
            <a:r>
              <a:rPr lang="ru-RU" sz="5600" smtClean="0"/>
              <a:t>5. Формировать партнерские взаимоотношения между педагогами,   детьми и родителями.</a:t>
            </a:r>
          </a:p>
          <a:p>
            <a:pPr>
              <a:buNone/>
            </a:pPr>
            <a:r>
              <a:rPr lang="ru-RU" sz="5600" smtClean="0"/>
              <a:t/>
            </a:r>
            <a:br>
              <a:rPr lang="ru-RU" sz="5600" smtClean="0"/>
            </a:br>
            <a:endParaRPr lang="ru-RU" sz="5600" b="1" smtClean="0"/>
          </a:p>
          <a:p>
            <a:endParaRPr lang="ru-RU" smtClean="0"/>
          </a:p>
          <a:p>
            <a:endParaRPr lang="ru-RU"/>
          </a:p>
        </p:txBody>
      </p:sp>
      <p:pic>
        <p:nvPicPr>
          <p:cNvPr id="2053" name="Picture 5" descr="C:\Users\User\Desktop\36992820-máscaras-de-tea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725144"/>
            <a:ext cx="1515391" cy="15500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255000" cy="558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051720" y="2780928"/>
            <a:ext cx="5040560" cy="144016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smtClean="0">
                <a:solidFill>
                  <a:srgbClr val="0070C0"/>
                </a:solidFill>
              </a:rPr>
              <a:t>Почему в городе так много театров?</a:t>
            </a:r>
            <a:endParaRPr lang="ru-RU" sz="40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44000" cy="6021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920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smtClean="0"/>
              <a:t>Этапы и сроки проведения проекта</a:t>
            </a:r>
            <a:br>
              <a:rPr lang="ru-RU" sz="2800" b="1" smtClean="0"/>
            </a:br>
            <a:r>
              <a:rPr lang="ru-RU" sz="2800" b="1" smtClean="0"/>
              <a:t>1 месяц</a:t>
            </a:r>
            <a:endParaRPr lang="ru-RU" sz="2800" b="1"/>
          </a:p>
        </p:txBody>
      </p:sp>
      <p:graphicFrame>
        <p:nvGraphicFramePr>
          <p:cNvPr id="5" name="Схема 4"/>
          <p:cNvGraphicFramePr/>
          <p:nvPr/>
        </p:nvGraphicFramePr>
        <p:xfrm>
          <a:off x="1979712" y="1700808"/>
          <a:ext cx="561662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255000" cy="558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tx2"/>
                </a:solidFill>
              </a:rPr>
              <a:t/>
            </a:r>
            <a:br>
              <a:rPr lang="ru-RU" smtClean="0">
                <a:solidFill>
                  <a:schemeClr val="tx2"/>
                </a:solidFill>
              </a:rPr>
            </a:br>
            <a:r>
              <a:rPr lang="ru-RU" smtClean="0">
                <a:solidFill>
                  <a:schemeClr val="tx2"/>
                </a:solidFill>
              </a:rPr>
              <a:t/>
            </a:r>
            <a:br>
              <a:rPr lang="ru-RU" smtClean="0">
                <a:solidFill>
                  <a:schemeClr val="tx2"/>
                </a:solidFill>
              </a:rPr>
            </a:br>
            <a:r>
              <a:rPr lang="ru-RU" smtClean="0">
                <a:solidFill>
                  <a:schemeClr val="tx2"/>
                </a:solidFill>
              </a:rPr>
              <a:t>Актуальность исследования </a:t>
            </a:r>
            <a:br>
              <a:rPr lang="ru-RU" smtClean="0">
                <a:solidFill>
                  <a:schemeClr val="tx2"/>
                </a:solidFill>
              </a:rPr>
            </a:br>
            <a:r>
              <a:rPr lang="ru-RU" smtClean="0">
                <a:solidFill>
                  <a:schemeClr val="tx2"/>
                </a:solidFill>
              </a:rPr>
              <a:t/>
            </a:r>
            <a:br>
              <a:rPr lang="ru-RU" smtClean="0">
                <a:solidFill>
                  <a:schemeClr val="tx2"/>
                </a:solidFill>
              </a:rPr>
            </a:br>
            <a:endParaRPr lang="ru-RU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060849"/>
            <a:ext cx="457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rgbClr val="7030A0"/>
                </a:solidFill>
              </a:rPr>
              <a:t>1. Недостаточное внимание родителей и детей к театру. </a:t>
            </a:r>
            <a:br>
              <a:rPr lang="ru-RU" smtClean="0">
                <a:solidFill>
                  <a:srgbClr val="7030A0"/>
                </a:solidFill>
              </a:rPr>
            </a:br>
            <a:r>
              <a:rPr lang="ru-RU" smtClean="0">
                <a:solidFill>
                  <a:srgbClr val="7030A0"/>
                </a:solidFill>
              </a:rPr>
              <a:t/>
            </a:r>
            <a:br>
              <a:rPr lang="ru-RU" smtClean="0">
                <a:solidFill>
                  <a:srgbClr val="7030A0"/>
                </a:solidFill>
              </a:rPr>
            </a:br>
            <a:r>
              <a:rPr lang="ru-RU" smtClean="0">
                <a:solidFill>
                  <a:srgbClr val="7030A0"/>
                </a:solidFill>
              </a:rPr>
              <a:t>2. Несформированные умения детей в «актёрском мастерстве». </a:t>
            </a:r>
            <a:br>
              <a:rPr lang="ru-RU" smtClean="0">
                <a:solidFill>
                  <a:srgbClr val="7030A0"/>
                </a:solidFill>
              </a:rPr>
            </a:br>
            <a:r>
              <a:rPr lang="ru-RU" smtClean="0">
                <a:solidFill>
                  <a:srgbClr val="7030A0"/>
                </a:solidFill>
              </a:rPr>
              <a:t/>
            </a:r>
            <a:br>
              <a:rPr lang="ru-RU" smtClean="0">
                <a:solidFill>
                  <a:srgbClr val="7030A0"/>
                </a:solidFill>
              </a:rPr>
            </a:br>
            <a:r>
              <a:rPr lang="ru-RU" smtClean="0">
                <a:solidFill>
                  <a:srgbClr val="7030A0"/>
                </a:solidFill>
              </a:rPr>
              <a:t>3. Поверхностные знания детей о разных видах театра в детском саду и    г.Новосибирске.</a:t>
            </a:r>
          </a:p>
          <a:p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solidFill>
                  <a:schemeClr val="tx2"/>
                </a:solidFill>
              </a:rPr>
              <a:t> </a:t>
            </a:r>
            <a:br>
              <a:rPr lang="ru-RU" smtClean="0">
                <a:solidFill>
                  <a:schemeClr val="tx2"/>
                </a:solidFill>
              </a:rPr>
            </a:b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235752fa2f71e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255000" cy="558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Выводы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979713" y="2060849"/>
            <a:ext cx="568863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В результате исследования узнали о том, что театр -  часть традиционной культуры  жителей Новосибирска.</a:t>
            </a:r>
          </a:p>
          <a:p>
            <a:r>
              <a:rPr lang="ru-RU" smtClean="0"/>
              <a:t>В играх дети стали чаще использовать элементы театрализации и научились режессировать  сюжетно -ролевые игры.</a:t>
            </a:r>
          </a:p>
          <a:p>
            <a:r>
              <a:rPr lang="ru-RU" smtClean="0"/>
              <a:t> Посещение театров улучшает  межличностное взаимодействие детей, родителей, воспитателей.</a:t>
            </a:r>
          </a:p>
          <a:p>
            <a:r>
              <a:rPr lang="ru-RU" smtClean="0"/>
              <a:t>Совместное посещение театров детьми и их родителями повышает педагогическую культуру взрослых  членов семьи.</a:t>
            </a:r>
          </a:p>
          <a:p>
            <a:r>
              <a:rPr lang="ru-RU" smtClean="0"/>
              <a:t>В формировании личности ребенка – театр имеет большое значение.</a:t>
            </a:r>
          </a:p>
          <a:p>
            <a:endParaRPr lang="ru-RU" smtClean="0"/>
          </a:p>
          <a:p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Необходимые дидактические материалы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7171" name="Picture 3" descr="C:\Users\User\Desktop\235752fa2f71ea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600200"/>
            <a:ext cx="8892480" cy="45259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91679" y="2348880"/>
            <a:ext cx="62646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mtClean="0"/>
              <a:t>Книги о Новосибирске с иллюстрациями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Карта г. Новосибирска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«Творческая мастерская»  для  самостоятельных работ детей на тему «Театр»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Костюмы для организации театрализованных действий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Пальчиковый театр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Театр оригами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Театр теней и др.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Библиотека с книгами (архив для инсцинеровок)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Коллекция детских мультпликационных фильмов и аппаратура для демонстрации.</a:t>
            </a:r>
          </a:p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558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 «В мире театров Новосибирска»</vt:lpstr>
      <vt:lpstr>Тема проекта: Мой Новосибирск – моя Родина</vt:lpstr>
      <vt:lpstr>Основополагающий вопрос</vt:lpstr>
      <vt:lpstr>Образовательные области: Художественно – эстетическое развитие, социально – коммуникативное развитие, речевое развитие,познавательное развитие.</vt:lpstr>
      <vt:lpstr>Почему в городе так много театров?</vt:lpstr>
      <vt:lpstr>Этапы и сроки проведения проекта 1 месяц</vt:lpstr>
      <vt:lpstr>  Актуальность исследования   </vt:lpstr>
      <vt:lpstr>  Выводы  </vt:lpstr>
      <vt:lpstr>    Необходимые дидактические материалы    </vt:lpstr>
      <vt:lpstr>Информационные ресурсы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«Новосибирск театральный»</dc:title>
  <dc:creator>User</dc:creator>
  <cp:lastModifiedBy>User</cp:lastModifiedBy>
  <cp:revision>90</cp:revision>
  <dcterms:created xsi:type="dcterms:W3CDTF">2018-02-27T09:18:40Z</dcterms:created>
  <dcterms:modified xsi:type="dcterms:W3CDTF">2018-03-12T04:53:58Z</dcterms:modified>
</cp:coreProperties>
</file>