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>
            <a:normAutofit/>
          </a:bodyPr>
          <a:lstStyle/>
          <a:p>
            <a:r>
              <a:rPr lang="ru-RU" sz="2800" b="1" smtClean="0"/>
              <a:t>Диалог с ребёнком дошкольного возраста воспитателей и родителей.</a:t>
            </a:r>
            <a:endParaRPr lang="ru-RU" sz="28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720080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chemeClr val="tx1"/>
                </a:solidFill>
              </a:rPr>
              <a:t>Ципцина М.Н. – педагог – </a:t>
            </a:r>
            <a:r>
              <a:rPr lang="ru-RU" sz="2400" b="1" smtClean="0">
                <a:solidFill>
                  <a:schemeClr val="tx1"/>
                </a:solidFill>
              </a:rPr>
              <a:t>психолог</a:t>
            </a:r>
            <a:endParaRPr lang="ru-RU" sz="2400" b="1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3c2dbc6213dd10181695a3f487f1d1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19750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204864"/>
            <a:ext cx="648072" cy="792088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- Создавайте условия для новых впечатлений, о которых он бы мог рассказать (активация словарного запаса).</a:t>
            </a:r>
          </a:p>
          <a:p>
            <a:pPr>
              <a:buNone/>
            </a:pPr>
            <a:r>
              <a:rPr lang="ru-RU" sz="2000" smtClean="0"/>
              <a:t>      - Делайте вместе с ребёнком домашние дела. Поручите какие-то из них сделать ему самостоятельно.</a:t>
            </a:r>
          </a:p>
          <a:p>
            <a:pPr>
              <a:buNone/>
            </a:pPr>
            <a:r>
              <a:rPr lang="ru-RU" sz="2000" smtClean="0"/>
              <a:t>       - Будьте примером: пусть ребёнок видит, какое удовольствие вы получаете от того, что он делает.</a:t>
            </a:r>
            <a:endParaRPr lang="ru-RU" sz="2000"/>
          </a:p>
        </p:txBody>
      </p:sp>
      <p:pic>
        <p:nvPicPr>
          <p:cNvPr id="8194" name="Picture 2" descr="C:\Users\User\Desktop\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484784"/>
            <a:ext cx="504056" cy="720080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smtClean="0"/>
              <a:t>      Как нельзя общаться с ребёнком дошкольного возраста</a:t>
            </a:r>
            <a:r>
              <a:rPr lang="ru-RU" sz="2000" smtClean="0"/>
              <a:t>.</a:t>
            </a:r>
          </a:p>
          <a:p>
            <a:pPr>
              <a:buNone/>
            </a:pPr>
            <a:r>
              <a:rPr lang="ru-RU" sz="2000" smtClean="0"/>
              <a:t>      1. Перебивать ребёнка, отварачиваться во время разговора. Он не должен чувствовать, что его рассказ неинтересен.</a:t>
            </a:r>
          </a:p>
          <a:p>
            <a:pPr>
              <a:buNone/>
            </a:pPr>
            <a:r>
              <a:rPr lang="ru-RU" sz="2000" smtClean="0"/>
              <a:t>      2. Задавать слишком много вопросов. Дождитесь ответа ребёнка, не отвечайте сами.</a:t>
            </a:r>
          </a:p>
          <a:p>
            <a:pPr>
              <a:buNone/>
            </a:pPr>
            <a:r>
              <a:rPr lang="ru-RU" sz="2000" smtClean="0"/>
              <a:t>      3. Принуждать ребёнка делать то, к чему он не готов (блок развития внутренней мотивации).</a:t>
            </a:r>
            <a:endParaRPr lang="ru-RU" sz="2000"/>
          </a:p>
        </p:txBody>
      </p:sp>
      <p:pic>
        <p:nvPicPr>
          <p:cNvPr id="10242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004048" cy="375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204864"/>
            <a:ext cx="432048" cy="28803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4. Заставлять ребёнка делать что-нибудь, если он вертится, устал, расстроен. Он не усвоит информацию, идущую от вас.</a:t>
            </a:r>
          </a:p>
          <a:p>
            <a:pPr>
              <a:buNone/>
            </a:pPr>
            <a:r>
              <a:rPr lang="ru-RU" sz="2000" smtClean="0"/>
              <a:t>      5. Требовать сразу многого – должно пройти время, прежде чем он приучится убирать за собой игрушки и вещи.</a:t>
            </a:r>
          </a:p>
          <a:p>
            <a:pPr>
              <a:buNone/>
            </a:pPr>
            <a:r>
              <a:rPr lang="ru-RU" sz="2000" smtClean="0"/>
              <a:t>      6. Поправлять ребёнка, то и дело повторяя: «Не так, переделай». Это способствует развитию низкой самооценки.</a:t>
            </a:r>
            <a:endParaRPr lang="ru-RU" sz="2000"/>
          </a:p>
        </p:txBody>
      </p:sp>
      <p:pic>
        <p:nvPicPr>
          <p:cNvPr id="11266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628800"/>
            <a:ext cx="504056" cy="576064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7. Критиковать ребёнка в присутствии других детей или взрослых, а также сравнивать с кем бы то ни было.</a:t>
            </a:r>
          </a:p>
          <a:p>
            <a:pPr>
              <a:buNone/>
            </a:pPr>
            <a:r>
              <a:rPr lang="ru-RU" sz="2000" smtClean="0"/>
              <a:t>      8. Придумывать для ребёнка множество правил: он перестанет обращать на них внимание через короткий промежуток времени.</a:t>
            </a:r>
          </a:p>
          <a:p>
            <a:pPr>
              <a:buNone/>
            </a:pPr>
            <a:r>
              <a:rPr lang="ru-RU" sz="2000" b="1" smtClean="0"/>
              <a:t>      </a:t>
            </a:r>
            <a:endParaRPr lang="ru-RU" sz="2000" b="1"/>
          </a:p>
        </p:txBody>
      </p:sp>
      <p:pic>
        <p:nvPicPr>
          <p:cNvPr id="12290" name="Picture 2" descr="C:\Users\User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412776"/>
            <a:ext cx="432048" cy="64807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5649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 </a:t>
            </a:r>
            <a:r>
              <a:rPr lang="ru-RU" sz="2000" b="1" smtClean="0"/>
              <a:t>Фразы, которые воспитатель не должен говорить обращаясь к ребёнку.</a:t>
            </a:r>
            <a:r>
              <a:rPr lang="ru-RU" sz="2000" smtClean="0"/>
              <a:t> </a:t>
            </a:r>
          </a:p>
          <a:p>
            <a:pPr>
              <a:buNone/>
            </a:pPr>
            <a:r>
              <a:rPr lang="ru-RU" sz="2000" smtClean="0"/>
              <a:t>      А. Фразы, в которых скрыта психологическая изоляция ребёнка и отвержение со стороны взрослого:</a:t>
            </a:r>
          </a:p>
          <a:p>
            <a:pPr>
              <a:buNone/>
            </a:pPr>
            <a:r>
              <a:rPr lang="ru-RU" sz="2000" smtClean="0"/>
              <a:t>      «Отойдите от него, пусть сидит. Я смотреть на тебя не могу».</a:t>
            </a:r>
          </a:p>
          <a:p>
            <a:pPr>
              <a:buNone/>
            </a:pPr>
            <a:r>
              <a:rPr lang="ru-RU" sz="2000" smtClean="0"/>
              <a:t>      Б. Фразы предполагающие пространственное отчуждение/изгнание.</a:t>
            </a:r>
          </a:p>
          <a:p>
            <a:pPr>
              <a:buNone/>
            </a:pPr>
            <a:r>
              <a:rPr lang="ru-RU" sz="2000" smtClean="0"/>
              <a:t>       «Если будешь баловаться, в другую группу отведу. Если не перестанешь, отправишся в кабинет заведующей».</a:t>
            </a:r>
            <a:endParaRPr lang="ru-RU" sz="2000"/>
          </a:p>
        </p:txBody>
      </p:sp>
      <p:pic>
        <p:nvPicPr>
          <p:cNvPr id="13314" name="Picture 2" descr="C:\Users\User\Desktop\1510640172_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087888" cy="381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988840"/>
            <a:ext cx="504056" cy="576064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smtClean="0"/>
              <a:t>      Фразы, которые занижают самооценку и унижают личность ребёнка.</a:t>
            </a:r>
          </a:p>
          <a:p>
            <a:pPr>
              <a:buNone/>
            </a:pPr>
            <a:r>
              <a:rPr lang="ru-RU" sz="2000" smtClean="0"/>
              <a:t>      «Посмотри на кого ты похожь …, с таким мальчиком никто не будет дружить. Не занимаешься будешь глупым. В младшую группу отведу – ты же ведёшь себя, как маленький».</a:t>
            </a:r>
          </a:p>
          <a:p>
            <a:pPr>
              <a:buNone/>
            </a:pPr>
            <a:r>
              <a:rPr lang="ru-RU" sz="2000" smtClean="0"/>
              <a:t> </a:t>
            </a:r>
            <a:endParaRPr lang="ru-RU" sz="2000"/>
          </a:p>
        </p:txBody>
      </p:sp>
      <p:pic>
        <p:nvPicPr>
          <p:cNvPr id="14338" name="Picture 2" descr="C:\Users\User\Desktop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132856"/>
            <a:ext cx="432048" cy="64807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smtClean="0"/>
              <a:t>      Фразы, которые формируют негативную модель будущего, негативный образ себя в будущем.</a:t>
            </a:r>
          </a:p>
          <a:p>
            <a:pPr>
              <a:buNone/>
            </a:pPr>
            <a:r>
              <a:rPr lang="ru-RU" sz="2000" smtClean="0"/>
              <a:t>      «Если ты себя будешь так вести, непонятно в кого ты превратишься. Ещё раз сделаешь так – тебя выгонят из садика. Плохо ешь – будешь маленьким» (дети становятся пассивными, проявляют уныние, перестают фантазировать о своём будущем, не видят положительных перспектив развития).</a:t>
            </a:r>
            <a:endParaRPr lang="ru-RU" sz="2000"/>
          </a:p>
        </p:txBody>
      </p:sp>
      <p:pic>
        <p:nvPicPr>
          <p:cNvPr id="15362" name="Picture 2" descr="C:\Users\User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576064" cy="28803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smtClean="0"/>
              <a:t>      Фразы, которые содержат гендерные ограничения или полоролевое нарушение.</a:t>
            </a:r>
          </a:p>
          <a:p>
            <a:pPr>
              <a:buNone/>
            </a:pPr>
            <a:r>
              <a:rPr lang="ru-RU" sz="2000" smtClean="0"/>
              <a:t>      «Ты ведёшь себя, как мальчишка/девчонка (для девочки/мальчика). Будешь вредной никто замуж не возьмёт. Настоящие мальчики не плачут» (подрыв процесса освоения детьми гендерных моделей поведения, обучение осознованию себя, как представителя определённого пола).</a:t>
            </a:r>
            <a:endParaRPr lang="ru-RU" sz="2000"/>
          </a:p>
        </p:txBody>
      </p:sp>
      <p:pic>
        <p:nvPicPr>
          <p:cNvPr id="16386" name="Picture 2" descr="C:\Users\User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916832"/>
            <a:ext cx="514400" cy="720080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smtClean="0"/>
              <a:t>      Фразы, которые ставят под сомнение самовыражение и инициативность ребёнка.</a:t>
            </a:r>
          </a:p>
          <a:p>
            <a:pPr>
              <a:buNone/>
            </a:pPr>
            <a:r>
              <a:rPr lang="ru-RU" sz="2000" smtClean="0"/>
              <a:t>      «Все делают нормально, ты один ничего не можешь. Из какого места у тебя руки растут? С чего ты решил,что тебе разрешат?» (формирование неуверенности в себе, потеря интереса к занятиям, отказ от своих увлечений).</a:t>
            </a:r>
            <a:endParaRPr lang="ru-RU" sz="2000"/>
          </a:p>
        </p:txBody>
      </p:sp>
      <p:pic>
        <p:nvPicPr>
          <p:cNvPr id="9218" name="Picture 2" descr="C:\Users\User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652120" cy="423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916832"/>
            <a:ext cx="504056" cy="64807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smtClean="0"/>
              <a:t>      Фразы, которые пугают ребёнка отвержением со стороны родителей.</a:t>
            </a:r>
          </a:p>
          <a:p>
            <a:pPr>
              <a:buNone/>
            </a:pPr>
            <a:r>
              <a:rPr lang="ru-RU" sz="2000" smtClean="0"/>
              <a:t>      «Мне маме рассказать о том, что произошло? Ну что, будем папу расстраивать? Будешь так себя вести, мама тебя домой не заберёт» (неготовность педагога брать на себя ответственность за поведение ребёнка и решать проблему здесь и сейчас).</a:t>
            </a:r>
            <a:endParaRPr lang="ru-RU" sz="2000"/>
          </a:p>
        </p:txBody>
      </p:sp>
      <p:pic>
        <p:nvPicPr>
          <p:cNvPr id="17410" name="Picture 2" descr="C:\Users\User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448605" cy="40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432048" cy="720080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16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 В каждой группе детского сада всегда найдутся дети с особенностями поведения. Причем эти особенности далеко не позитивные. К сожалению, агрессивность,  тревожность, замкнутость, излишняя импульсивность  - вот основные личностные характеристики некоторых дошкольников. Отрицательные поведенческие проявления детей, безусловно, поддаются коррекции, но только при правильном психолого-педагогическом воздействии.</a:t>
            </a:r>
            <a:endParaRPr lang="ru-RU" sz="2000"/>
          </a:p>
        </p:txBody>
      </p:sp>
      <p:pic>
        <p:nvPicPr>
          <p:cNvPr id="2050" name="Picture 2" descr="C:\Users\User\Desktop\K_sad_kindergartner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7855"/>
            <a:ext cx="5688632" cy="3792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916832"/>
            <a:ext cx="1008112" cy="864096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smtClean="0"/>
              <a:t>      Фразы, в которых используются пугающие персонажи.</a:t>
            </a:r>
          </a:p>
          <a:p>
            <a:pPr>
              <a:buNone/>
            </a:pPr>
            <a:r>
              <a:rPr lang="ru-RU" sz="2000" smtClean="0"/>
              <a:t>       «Не перестанешь кричать, вызову милиционера (чаще, чем полицейского). Останешься ночевать в группе вместе со сторожем! Дед Мороз всё видит – таким плохим детям ничего не принесёт» (формирование страхов, которые сковывают ребёнка, отбирают энергию и её не остаётся на позновательную активность; страхи могут закрепиться и проявлять себя в течение всей жизни).</a:t>
            </a:r>
            <a:endParaRPr lang="ru-RU" sz="2000"/>
          </a:p>
        </p:txBody>
      </p:sp>
      <p:pic>
        <p:nvPicPr>
          <p:cNvPr id="18434" name="Picture 2" descr="C:\Users\User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712412" cy="2088232"/>
          </a:xfrm>
          <a:prstGeom prst="rect">
            <a:avLst/>
          </a:prstGeom>
          <a:noFill/>
        </p:spPr>
      </p:pic>
      <p:pic>
        <p:nvPicPr>
          <p:cNvPr id="18435" name="Picture 3" descr="C:\Users\User\Desktop\qj0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482752" cy="1828445"/>
          </a:xfrm>
          <a:prstGeom prst="rect">
            <a:avLst/>
          </a:prstGeom>
          <a:noFill/>
        </p:spPr>
      </p:pic>
      <p:pic>
        <p:nvPicPr>
          <p:cNvPr id="18436" name="Picture 4" descr="C:\Users\User\Desktop\kak_pomoch_rebenku_preodolet_strahi_795_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764704"/>
            <a:ext cx="4512246" cy="301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360040" cy="360040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66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smtClean="0"/>
              <a:t>     Фразы, которые ограничивают двигательную активность детей.</a:t>
            </a:r>
          </a:p>
          <a:p>
            <a:pPr>
              <a:buNone/>
            </a:pPr>
            <a:r>
              <a:rPr lang="ru-RU" sz="2000" smtClean="0"/>
              <a:t>      «Стой на месте. Замри. Перестань крутиться.» (нельзя заменить двигательную активность замиранием, это её ещё более усилит).</a:t>
            </a:r>
          </a:p>
          <a:p>
            <a:pPr>
              <a:buNone/>
            </a:pPr>
            <a:r>
              <a:rPr lang="ru-RU" sz="2000" b="1" smtClean="0"/>
              <a:t>       Какие они современные дошкольники?</a:t>
            </a:r>
          </a:p>
          <a:p>
            <a:pPr>
              <a:buNone/>
            </a:pPr>
            <a:r>
              <a:rPr lang="ru-RU" sz="2000" smtClean="0"/>
              <a:t>      Дети эпохи информационной социализации, сетевого столетия перестают быть ведомыми, стремительно осваивают виртуальное пространство и прекрасно адаптируются к той системе коммуникаций, которая есть в социальных сетях.</a:t>
            </a:r>
            <a:endParaRPr lang="ru-RU" sz="2000"/>
          </a:p>
        </p:txBody>
      </p:sp>
      <p:pic>
        <p:nvPicPr>
          <p:cNvPr id="19458" name="Picture 2" descr="C:\Users\User\Desktop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962128" cy="372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700808"/>
            <a:ext cx="360040" cy="64807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Дети ориентируются не на авторитет взрослого, а на поступающую информацию.</a:t>
            </a:r>
          </a:p>
          <a:p>
            <a:pPr>
              <a:buNone/>
            </a:pPr>
            <a:r>
              <a:rPr lang="ru-RU" sz="2000" smtClean="0"/>
              <a:t>      Во взаимодействиях дошкольников и воспитателей отсутствует знакомство с культурой потребления (её основа). Педагоги недооценивают стихийный опыт дошкольников (знакомства с музеями, заповедниками, отелями, курортами и др.), рост роли иных типов трансляторов информации (субкультура, интернет, средства массовой коммуникации, искусство современной мультипликации).</a:t>
            </a:r>
            <a:endParaRPr lang="ru-RU" sz="2000"/>
          </a:p>
        </p:txBody>
      </p:sp>
      <p:pic>
        <p:nvPicPr>
          <p:cNvPr id="1026" name="Picture 2" descr="C:\Users\User\Desktop\112469606_452002237.pd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4869160" cy="365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132856"/>
            <a:ext cx="360040" cy="64807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В основе формирования детского организма, сегодня, лежит:     </a:t>
            </a:r>
            <a:r>
              <a:rPr lang="ru-RU" sz="2000" u="sng" smtClean="0"/>
              <a:t>астенизация (слабость, бессилие);</a:t>
            </a:r>
          </a:p>
          <a:p>
            <a:pPr>
              <a:buNone/>
            </a:pPr>
            <a:r>
              <a:rPr lang="ru-RU" sz="2000" smtClean="0"/>
              <a:t>       </a:t>
            </a:r>
            <a:r>
              <a:rPr lang="ru-RU" sz="2000" u="sng" smtClean="0"/>
              <a:t>деселерация (замедление скорости  биологического развития); увеличение количества левшей;</a:t>
            </a:r>
          </a:p>
          <a:p>
            <a:pPr>
              <a:buNone/>
            </a:pPr>
            <a:r>
              <a:rPr lang="ru-RU" sz="2000" smtClean="0"/>
              <a:t>      </a:t>
            </a:r>
            <a:r>
              <a:rPr lang="ru-RU" sz="2000" u="sng" smtClean="0"/>
              <a:t>ювенилизация (инфантелизм), </a:t>
            </a:r>
            <a:r>
              <a:rPr lang="ru-RU" sz="2000" smtClean="0"/>
              <a:t>грациализация (утончение скелета и общее ослабление опорно-двигательного аппарата), андрогения (частичное сглаживание половых различий). </a:t>
            </a:r>
            <a:endParaRPr lang="ru-RU" sz="2000"/>
          </a:p>
        </p:txBody>
      </p:sp>
      <p:pic>
        <p:nvPicPr>
          <p:cNvPr id="2050" name="Picture 2" descr="C:\Users\User\Desktop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268077" cy="3951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132856"/>
            <a:ext cx="432048" cy="64807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16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smtClean="0"/>
              <a:t>        Реальные изменения организма современного дошкольника.</a:t>
            </a:r>
          </a:p>
          <a:p>
            <a:pPr marL="457200" indent="-457200">
              <a:buNone/>
            </a:pPr>
            <a:r>
              <a:rPr lang="ru-RU" sz="2000" smtClean="0"/>
              <a:t>        1.Снижение когнитивного развития и энергичности детей.</a:t>
            </a:r>
          </a:p>
          <a:p>
            <a:pPr marL="457200" indent="-457200">
              <a:buNone/>
            </a:pPr>
            <a:r>
              <a:rPr lang="ru-RU" sz="2000" smtClean="0"/>
              <a:t>        2.Падение уровня включённости в сюжетно-ролевую игру.</a:t>
            </a:r>
          </a:p>
          <a:p>
            <a:pPr marL="457200" indent="-457200">
              <a:buNone/>
            </a:pPr>
            <a:r>
              <a:rPr lang="ru-RU" sz="2000" smtClean="0"/>
              <a:t>        3.Низкие показатели в действиях, которые требуют внутреннего удержания правил и оперирования в плане отдельных образцов.</a:t>
            </a:r>
          </a:p>
          <a:p>
            <a:pPr marL="457200" indent="-457200">
              <a:buNone/>
            </a:pPr>
            <a:r>
              <a:rPr lang="ru-RU" sz="2000" smtClean="0"/>
              <a:t>        4.Снижение уровня детской любознательности и воображения.</a:t>
            </a:r>
            <a:endParaRPr lang="ru-RU" sz="2000"/>
          </a:p>
        </p:txBody>
      </p:sp>
      <p:pic>
        <p:nvPicPr>
          <p:cNvPr id="1026" name="Picture 2" descr="C:\Users\User\Desktop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377954" cy="4027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36912"/>
            <a:ext cx="432048" cy="28803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2088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5.Неразвитость тонкой моторики руки старших дошкольников.</a:t>
            </a:r>
          </a:p>
          <a:p>
            <a:pPr>
              <a:buNone/>
            </a:pPr>
            <a:r>
              <a:rPr lang="ru-RU" sz="2000" smtClean="0"/>
              <a:t>     6. Дефицит  произвольности в умственной и двигательной сферах организма.</a:t>
            </a:r>
          </a:p>
          <a:p>
            <a:pPr>
              <a:buNone/>
            </a:pPr>
            <a:r>
              <a:rPr lang="ru-RU" sz="2000" smtClean="0"/>
              <a:t>     7.Недостаточная социальная компетентность.</a:t>
            </a:r>
          </a:p>
          <a:p>
            <a:pPr>
              <a:buNone/>
            </a:pPr>
            <a:r>
              <a:rPr lang="ru-RU" sz="2000" smtClean="0"/>
              <a:t>     8.Раннее преобщение к просмотру телепередач.</a:t>
            </a:r>
          </a:p>
          <a:p>
            <a:pPr>
              <a:buNone/>
            </a:pPr>
            <a:r>
              <a:rPr lang="ru-RU" sz="2000" smtClean="0"/>
              <a:t>     9.Обеднение и ограничение общения детей.</a:t>
            </a:r>
            <a:endParaRPr lang="ru-RU" sz="2000"/>
          </a:p>
        </p:txBody>
      </p:sp>
      <p:pic>
        <p:nvPicPr>
          <p:cNvPr id="2050" name="Picture 2" descr="C:\Users\User\Desktop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060848"/>
            <a:ext cx="576064" cy="432048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933056"/>
            <a:ext cx="822960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 10. Увеличение количества детей с эмоциональными проблемами, ограниченными возможностями здоровья и одарённых дошкольников.</a:t>
            </a:r>
          </a:p>
          <a:p>
            <a:pPr>
              <a:buNone/>
            </a:pPr>
            <a:r>
              <a:rPr lang="ru-RU" sz="2000" smtClean="0"/>
              <a:t>      11. Прогрессивное снижение темпов продольного роста детей, нарастание астенизации телосложения, отставание в росте мышечной силы.</a:t>
            </a:r>
          </a:p>
          <a:p>
            <a:pPr>
              <a:buNone/>
            </a:pPr>
            <a:r>
              <a:rPr lang="ru-RU" sz="2000" smtClean="0"/>
              <a:t>      12. Неблагоприятное, проблемное течение психического развития в онтогенезе</a:t>
            </a:r>
            <a:endParaRPr lang="ru-RU" sz="2000"/>
          </a:p>
        </p:txBody>
      </p:sp>
      <p:pic>
        <p:nvPicPr>
          <p:cNvPr id="3074" name="Picture 2" descr="C:\Users\User\Desktop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412776"/>
            <a:ext cx="432048" cy="432048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66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smtClean="0"/>
              <a:t>        Рекомендации для родителей, чьи дети посещают ДОО.</a:t>
            </a:r>
          </a:p>
          <a:p>
            <a:pPr marL="457200" indent="-457200">
              <a:buNone/>
            </a:pPr>
            <a:r>
              <a:rPr lang="ru-RU" sz="2000" smtClean="0"/>
              <a:t>        1. Ребёнок не должен чувствовать себя ни «золушкой», ни «кумиром семьи», нужно выбрать нечто среднее.</a:t>
            </a:r>
          </a:p>
          <a:p>
            <a:pPr marL="457200" indent="-457200">
              <a:buNone/>
            </a:pPr>
            <a:r>
              <a:rPr lang="ru-RU" sz="2000" smtClean="0"/>
              <a:t>        2. Позвольте ему как можно больше мастерить, гулять, бегать, чаще приглашайте в гости его друзей.</a:t>
            </a:r>
          </a:p>
          <a:p>
            <a:pPr marL="457200" indent="-457200">
              <a:buNone/>
            </a:pPr>
            <a:r>
              <a:rPr lang="ru-RU" sz="2000" smtClean="0"/>
              <a:t>        3. Не пугайте ребёнка волками, полицейскими, врачами.Он всерьёз воспринимает то, что взрослым кажется незначительным и нереальным.</a:t>
            </a:r>
            <a:endParaRPr lang="ru-RU" sz="2000"/>
          </a:p>
        </p:txBody>
      </p:sp>
      <p:pic>
        <p:nvPicPr>
          <p:cNvPr id="7170" name="Picture 2" descr="C:\Users\User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132856"/>
            <a:ext cx="360040" cy="576064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088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4. Уделяйте больше времени рисованию.</a:t>
            </a:r>
          </a:p>
          <a:p>
            <a:pPr>
              <a:buNone/>
            </a:pPr>
            <a:r>
              <a:rPr lang="ru-RU" sz="2000" smtClean="0"/>
              <a:t>     5. Играйте всей семьёй.</a:t>
            </a:r>
          </a:p>
          <a:p>
            <a:pPr>
              <a:buNone/>
            </a:pPr>
            <a:r>
              <a:rPr lang="ru-RU" sz="2000" smtClean="0"/>
              <a:t>     6. Воспринимайте ребёнка таким, какой он есть, не сравнивайте его ни с кем, он индивидуален и неповторим.</a:t>
            </a:r>
          </a:p>
          <a:p>
            <a:pPr>
              <a:buNone/>
            </a:pPr>
            <a:r>
              <a:rPr lang="ru-RU" sz="2000" smtClean="0"/>
              <a:t>     7. Любите своего ребёнка, не забывайте о необходимости физического контакта с ним. Поглаживайте его, чаще обнимайте, целуйте.</a:t>
            </a:r>
            <a:endParaRPr lang="ru-RU" sz="2000"/>
          </a:p>
        </p:txBody>
      </p:sp>
      <p:pic>
        <p:nvPicPr>
          <p:cNvPr id="4098" name="Picture 2" descr="C:\Users\User\Desktop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508104" cy="4131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916832"/>
            <a:ext cx="576064" cy="288032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66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 8. Пусть ваш ребёнок будет равноправным членом семьи.</a:t>
            </a:r>
          </a:p>
          <a:p>
            <a:pPr>
              <a:buNone/>
            </a:pPr>
            <a:r>
              <a:rPr lang="ru-RU" sz="2000" smtClean="0"/>
              <a:t>      9. Если у вас есть возможность погулять с ребенком, не упускайте её. Совместные прогулки – общение, ненавязчивые советы, наблюдения за окружающей средой.</a:t>
            </a:r>
          </a:p>
          <a:p>
            <a:pPr>
              <a:buNone/>
            </a:pPr>
            <a:r>
              <a:rPr lang="ru-RU" sz="2000" smtClean="0"/>
              <a:t>      10. Будьте своему ребёнку истинным другом.</a:t>
            </a:r>
          </a:p>
          <a:p>
            <a:pPr>
              <a:buNone/>
            </a:pPr>
            <a:r>
              <a:rPr lang="ru-RU" sz="2000" smtClean="0"/>
              <a:t>      11. Встречайте ребёнка из ДОО не стоит задавать вопросы: «Что вы сегодня ели?» Лучше поинтересуйтесь: «Что там было интересного в садике? Чем ты занимался? Как твои успехи?» и т.д.</a:t>
            </a:r>
            <a:endParaRPr lang="ru-RU" sz="2000"/>
          </a:p>
        </p:txBody>
      </p:sp>
      <p:pic>
        <p:nvPicPr>
          <p:cNvPr id="5122" name="Picture 2" descr="C:\Users\User\Desktop\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060848"/>
            <a:ext cx="504056" cy="720080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16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 Чем больше у ребенка выражены отклонения в поведении, тем больше он ищет внимания со стороны взрослого человека, в частности воспитателя,  причем внимания дошкольник добивается любыми способами, далеко не самыми приемлемыми, такими как:  ударить сверстника, демонстративно уединиться в спальной комнате или в приемной или напротив же, во время прогулки убежать за территорию участка, а то и вовсе за калитку детского сад.</a:t>
            </a:r>
            <a:endParaRPr lang="ru-RU" sz="2000"/>
          </a:p>
        </p:txBody>
      </p:sp>
      <p:pic>
        <p:nvPicPr>
          <p:cNvPr id="3074" name="Picture 2" descr="C:\Users\User\Desktop\1515992115_d7227e0c6ecc02ee2e8a616a25e8e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740896" cy="416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772816"/>
            <a:ext cx="360040" cy="504056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12. Радуйте успехам ребёнка. Не раздражайтесь в момент его временных неудач. Терпеливо с интересом слушайте рассказы о событиях в его жизни.</a:t>
            </a:r>
          </a:p>
          <a:p>
            <a:pPr>
              <a:buNone/>
            </a:pPr>
            <a:r>
              <a:rPr lang="ru-RU" sz="2000" smtClean="0"/>
              <a:t>      13. Ребёнок должен чувствовать, что он любим. Необходимо исключить из общения окрики, грубую интонацию.</a:t>
            </a:r>
            <a:endParaRPr lang="ru-RU" sz="2000"/>
          </a:p>
        </p:txBody>
      </p:sp>
      <p:pic>
        <p:nvPicPr>
          <p:cNvPr id="1026" name="Picture 2" descr="C:\Users\User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628800"/>
            <a:ext cx="432048" cy="360040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Эффективное общение с детьми – это уважение, доверие, любовь, непреклонность в определенных вопросах в поддержании родительского авторитета.</a:t>
            </a:r>
          </a:p>
          <a:p>
            <a:pPr>
              <a:buNone/>
            </a:pPr>
            <a:r>
              <a:rPr lang="ru-RU" sz="2000" smtClean="0"/>
              <a:t>      Любите малыша таким, какой он есть, всегда уважайте его, поскольку он как и вы — такая же личность. Не влезайте назойливо ему в душу. Лучше внимательно выслушайте, постарайтесь понять, что у него на душе. </a:t>
            </a:r>
            <a:endParaRPr lang="ru-RU" sz="2000"/>
          </a:p>
        </p:txBody>
      </p:sp>
      <p:pic>
        <p:nvPicPr>
          <p:cNvPr id="1026" name="Picture 2" descr="C:\Users\User\Desktop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322168" cy="399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/>
              <a:t>Спасибо за внимание!</a:t>
            </a:r>
            <a:endParaRPr lang="ru-RU" sz="3600" b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789041"/>
            <a:ext cx="432048" cy="5040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100"/>
          </a:p>
        </p:txBody>
      </p:sp>
      <p:pic>
        <p:nvPicPr>
          <p:cNvPr id="2050" name="Picture 2" descr="C:\Users\User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700808"/>
            <a:ext cx="360040" cy="792088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Неудовлетворенная потребность в признании порождает трудности в общении со сверстниками, и как следствие негативные эмоциональные состояния. Испытывая отрицательные эмоции, ребенок не может полноценно развиваться интеллектуально. Такие дошкольники, в большинстве своем, плохо усваивают программный материал.</a:t>
            </a:r>
            <a:endParaRPr lang="ru-RU" sz="2000"/>
          </a:p>
        </p:txBody>
      </p:sp>
      <p:pic>
        <p:nvPicPr>
          <p:cNvPr id="4098" name="Picture 2" descr="C:\Users\User\Desktop\depositphotos_47816801-stock-photo-mother-and-child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287692" cy="419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268760"/>
            <a:ext cx="288032" cy="504056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 Бывают случаи, когда родители оказываются просто не подкованными в вопросах конструктивного взаимодействия со своим ребенком. В процессе беседы с одним из них удалось выяснить, что их дитя наказывалось буквально за малейшую провинность. На вопрос, почему же так происходит, они ответили: «Что его же надо воспитывать, а то вообще на шею сядет». В данной ситуации родителям необходимо объяснить тот факт, что наказания, тем более не обоснованные, лишают ребенка стимула к какой либо деятельности.</a:t>
            </a:r>
            <a:endParaRPr lang="ru-RU" sz="2000"/>
          </a:p>
        </p:txBody>
      </p:sp>
      <p:pic>
        <p:nvPicPr>
          <p:cNvPr id="2050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988840"/>
            <a:ext cx="504056" cy="504056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smtClean="0"/>
              <a:t>      Дети,с которыми воспитатель тяжело находит контакт, традиционно считаются трудными детьми. </a:t>
            </a:r>
          </a:p>
          <a:p>
            <a:pPr>
              <a:buNone/>
            </a:pPr>
            <a:r>
              <a:rPr lang="ru-RU" sz="2000" smtClean="0"/>
              <a:t>      Современными причинами появления трудных детей, считаются:</a:t>
            </a:r>
          </a:p>
          <a:p>
            <a:pPr>
              <a:buNone/>
            </a:pPr>
            <a:r>
              <a:rPr lang="ru-RU" sz="2000" smtClean="0"/>
              <a:t>      1. Ухудшение социальных условий жизни россиян, которые грузом ложаться на плечи детей (безработится, неуверенность родителей в завтрашнем дне, нестабильность жизни и т.д.).</a:t>
            </a:r>
            <a:endParaRPr lang="ru-RU" sz="2000"/>
          </a:p>
        </p:txBody>
      </p:sp>
      <p:pic>
        <p:nvPicPr>
          <p:cNvPr id="3074" name="Picture 2" descr="C:\Users\User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796136" cy="434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04864"/>
            <a:ext cx="288032" cy="504056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520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smtClean="0"/>
              <a:t>      2. Признак переориентации старых общественных и семейных ценностей на новые, которые понимаются пока нелегко.</a:t>
            </a:r>
          </a:p>
          <a:p>
            <a:pPr>
              <a:buNone/>
            </a:pPr>
            <a:r>
              <a:rPr lang="ru-RU" sz="2000" smtClean="0"/>
              <a:t>      3. Информационный бум, в котором детям трудно понять, что является правдой, а что нет (следствие – депрессия, падение нравственности).</a:t>
            </a:r>
          </a:p>
          <a:p>
            <a:pPr>
              <a:buNone/>
            </a:pPr>
            <a:r>
              <a:rPr lang="ru-RU" sz="2000" smtClean="0"/>
              <a:t>      4. Омоложение сексуальных отношений.</a:t>
            </a:r>
          </a:p>
          <a:p>
            <a:pPr>
              <a:buNone/>
            </a:pPr>
            <a:r>
              <a:rPr lang="ru-RU" sz="2000" smtClean="0"/>
              <a:t>      5. Дети не знают, что такое здоровье и его не берегут (тяжёлая наследственность, родовые травмы, неблагоприятная экология среды).</a:t>
            </a:r>
            <a:endParaRPr lang="ru-RU" sz="2000"/>
          </a:p>
        </p:txBody>
      </p:sp>
      <p:pic>
        <p:nvPicPr>
          <p:cNvPr id="4098" name="Picture 2" descr="C:\Users\User\Desktop\0013-013-Prichiny-porozhdajuschie-trudnykh-podrost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004048" cy="375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628800"/>
            <a:ext cx="504056" cy="360040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Многие трудности взаимодействия с трудным ребёнком можно исправить правильным общением с ним.</a:t>
            </a:r>
          </a:p>
          <a:p>
            <a:pPr>
              <a:buNone/>
            </a:pPr>
            <a:r>
              <a:rPr lang="ru-RU" sz="2000" smtClean="0"/>
              <a:t>       - С ребёнком необходимо разговаривать заботливым, ободряющим тоном, задавать вопросы открыто, чтобы он отвечал на них подробно: как прошёл день, какие планы и т.д.</a:t>
            </a:r>
          </a:p>
          <a:p>
            <a:pPr>
              <a:buNone/>
            </a:pPr>
            <a:r>
              <a:rPr lang="ru-RU" sz="2000" smtClean="0"/>
              <a:t>       - Слушать ребёнка внимательно, когда он вам что-то говорит, рассказывает. Его нельзя перебивать, если тема его разговора неисчерпана.</a:t>
            </a:r>
            <a:endParaRPr lang="ru-RU" sz="2000"/>
          </a:p>
        </p:txBody>
      </p:sp>
      <p:pic>
        <p:nvPicPr>
          <p:cNvPr id="5122" name="Picture 2" descr="C:\Users\User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276872"/>
            <a:ext cx="288032" cy="432048"/>
          </a:xfrm>
        </p:spPr>
        <p:txBody>
          <a:bodyPr>
            <a:normAutofit/>
          </a:bodyPr>
          <a:lstStyle/>
          <a:p>
            <a:endParaRPr lang="ru-RU" sz="11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 - Ребёнку необходимо доверять, постепенно и неуклонно снимать с себя заботу о его личных делах.</a:t>
            </a:r>
          </a:p>
          <a:p>
            <a:pPr>
              <a:buNone/>
            </a:pPr>
            <a:r>
              <a:rPr lang="ru-RU" sz="2000" smtClean="0"/>
              <a:t>       - Больше играйте с ним в сюжетно-ролевые игры, дающие представления о жизнедеятельности взрослых людей.</a:t>
            </a:r>
          </a:p>
          <a:p>
            <a:pPr>
              <a:buNone/>
            </a:pPr>
            <a:r>
              <a:rPr lang="ru-RU" sz="2000" smtClean="0"/>
              <a:t>       - Требуется обязательно поощерять его любопытство, любознательность и воображение. Чаще хвалите ребёнка.</a:t>
            </a:r>
            <a:endParaRPr lang="ru-RU" sz="2000"/>
          </a:p>
        </p:txBody>
      </p:sp>
      <p:pic>
        <p:nvPicPr>
          <p:cNvPr id="6146" name="Picture 2" descr="C:\Users\User\Desktop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111552" cy="3833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1760</Words>
  <Application>Microsoft Office PowerPoint</Application>
  <PresentationFormat>Экран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Диалог с ребёнком дошкольного возраста воспитателей и родителей.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 с ребёнком дошкольного возраста воспитателей и родителей.</dc:title>
  <dc:creator>User</dc:creator>
  <cp:lastModifiedBy>User</cp:lastModifiedBy>
  <cp:revision>91</cp:revision>
  <dcterms:created xsi:type="dcterms:W3CDTF">2018-11-29T09:17:32Z</dcterms:created>
  <dcterms:modified xsi:type="dcterms:W3CDTF">2019-11-18T00:25:14Z</dcterms:modified>
</cp:coreProperties>
</file>